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71975" y="762000"/>
            <a:ext cx="3781425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71975" y="1724025"/>
            <a:ext cx="3781425" cy="48577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4737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169863"/>
            <a:ext cx="1947862" cy="56975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169863"/>
            <a:ext cx="5691188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381000"/>
            <a:ext cx="9144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D4D4D"/>
              </a:solidFill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587" y="533400"/>
            <a:ext cx="7362825" cy="639762"/>
          </a:xfrm>
        </p:spPr>
        <p:txBody>
          <a:bodyPr/>
          <a:lstStyle>
            <a:lvl1pPr algn="l">
              <a:defRPr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4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884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381000"/>
            <a:ext cx="9144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D4D4D"/>
              </a:solidFill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587" y="670719"/>
            <a:ext cx="7362825" cy="639762"/>
          </a:xfrm>
        </p:spPr>
        <p:txBody>
          <a:bodyPr/>
          <a:lstStyle>
            <a:lvl1pPr algn="l">
              <a:defRPr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8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4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82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844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190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41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0175" y="169863"/>
            <a:ext cx="7362825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121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610600" cy="4495800"/>
          </a:xfrm>
        </p:spPr>
        <p:txBody>
          <a:bodyPr/>
          <a:lstStyle/>
          <a:p>
            <a:r>
              <a:rPr lang="en-US" dirty="0" smtClean="0"/>
              <a:t>What is a virtual machine?</a:t>
            </a:r>
          </a:p>
          <a:p>
            <a:pPr lvl="1"/>
            <a:r>
              <a:rPr lang="en-US" dirty="0" smtClean="0"/>
              <a:t>A computer with the operating system and added software that does not on dedicated hardware</a:t>
            </a:r>
          </a:p>
          <a:p>
            <a:pPr lvl="1"/>
            <a:r>
              <a:rPr lang="en-US" dirty="0" smtClean="0"/>
              <a:t>Multiple VMs can run on the same physical hardware server and share its resources</a:t>
            </a:r>
          </a:p>
          <a:p>
            <a:pPr lvl="1"/>
            <a:r>
              <a:rPr lang="en-US" dirty="0" smtClean="0"/>
              <a:t>To the network each PC seems just like a stand-alone one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267200"/>
          </a:xfrm>
        </p:spPr>
        <p:txBody>
          <a:bodyPr/>
          <a:lstStyle/>
          <a:p>
            <a:r>
              <a:rPr lang="en-US" dirty="0" smtClean="0"/>
              <a:t>Where does this meet our business?</a:t>
            </a:r>
          </a:p>
          <a:p>
            <a:pPr lvl="1"/>
            <a:r>
              <a:rPr lang="en-US" dirty="0" smtClean="0"/>
              <a:t>IT users purchase very powerful hardware server and attempt to run as many virtual PCs on those</a:t>
            </a:r>
          </a:p>
          <a:p>
            <a:pPr lvl="1"/>
            <a:r>
              <a:rPr lang="en-US" dirty="0" smtClean="0"/>
              <a:t>The requirement to run NVRs on such machines is growing</a:t>
            </a:r>
          </a:p>
          <a:p>
            <a:pPr lvl="1"/>
            <a:r>
              <a:rPr lang="en-US" dirty="0" smtClean="0"/>
              <a:t>This is less relevant for display stations (workstations and VMDC) as these are considered users PC and not servers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3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Hardware cost is shared by multiple servers</a:t>
            </a:r>
          </a:p>
          <a:p>
            <a:pPr lvl="1"/>
            <a:r>
              <a:rPr lang="en-US" dirty="0" smtClean="0"/>
              <a:t>Redundancy solutions can be offered</a:t>
            </a:r>
          </a:p>
          <a:p>
            <a:pPr lvl="1"/>
            <a:r>
              <a:rPr lang="en-US" dirty="0" smtClean="0"/>
              <a:t>Saves space, power and HVAC resources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6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315200" cy="3657600"/>
          </a:xfrm>
        </p:spPr>
        <p:txBody>
          <a:bodyPr/>
          <a:lstStyle/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Physical server </a:t>
            </a:r>
            <a:r>
              <a:rPr lang="en-US" dirty="0" smtClean="0"/>
              <a:t>prices are very high</a:t>
            </a:r>
          </a:p>
          <a:p>
            <a:pPr lvl="1"/>
            <a:r>
              <a:rPr lang="en-US" dirty="0" smtClean="0"/>
              <a:t>VMs tend to be under powered if too many share the physical server</a:t>
            </a:r>
          </a:p>
          <a:p>
            <a:pPr lvl="1"/>
            <a:r>
              <a:rPr lang="en-US" dirty="0" smtClean="0"/>
              <a:t>Setup and resource allocation need to be done with attention to system needs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4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4724400"/>
          </a:xfrm>
        </p:spPr>
        <p:txBody>
          <a:bodyPr/>
          <a:lstStyle/>
          <a:p>
            <a:r>
              <a:rPr lang="en-US" sz="2400" dirty="0" smtClean="0"/>
              <a:t>Where do we stand?</a:t>
            </a:r>
          </a:p>
          <a:p>
            <a:pPr lvl="1"/>
            <a:r>
              <a:rPr lang="en-US" sz="2400" dirty="0" smtClean="0"/>
              <a:t>Vicon does not test nor </a:t>
            </a:r>
            <a:r>
              <a:rPr lang="en-US" sz="2400" dirty="0" smtClean="0"/>
              <a:t>approve </a:t>
            </a:r>
            <a:r>
              <a:rPr lang="en-US" sz="2400" dirty="0" smtClean="0"/>
              <a:t>specific VMs (there is an unlimited number of combinations)</a:t>
            </a:r>
          </a:p>
          <a:p>
            <a:pPr lvl="1"/>
            <a:r>
              <a:rPr lang="en-US" sz="2400" dirty="0" smtClean="0"/>
              <a:t>Our recommendation is as follows:</a:t>
            </a:r>
          </a:p>
          <a:p>
            <a:pPr lvl="2"/>
            <a:r>
              <a:rPr lang="en-US" sz="2000" dirty="0" smtClean="0"/>
              <a:t>Ensure the VM meets the minimum requirements for NVR</a:t>
            </a:r>
          </a:p>
          <a:p>
            <a:pPr lvl="2"/>
            <a:r>
              <a:rPr lang="en-US" sz="2000" dirty="0" smtClean="0"/>
              <a:t>Verify you have a network card </a:t>
            </a:r>
            <a:r>
              <a:rPr lang="en-US" sz="2000" u="sng" dirty="0" smtClean="0"/>
              <a:t>dedicated</a:t>
            </a:r>
            <a:r>
              <a:rPr lang="en-US" sz="2000" dirty="0" smtClean="0"/>
              <a:t> to the NVR and not </a:t>
            </a:r>
            <a:r>
              <a:rPr lang="en-US" sz="2000" dirty="0" smtClean="0"/>
              <a:t>shared by others</a:t>
            </a:r>
            <a:endParaRPr lang="en-US" sz="2000" dirty="0" smtClean="0"/>
          </a:p>
          <a:p>
            <a:pPr lvl="2"/>
            <a:r>
              <a:rPr lang="en-US" sz="2000" dirty="0" smtClean="0"/>
              <a:t>Verify the hard drives for recording are </a:t>
            </a:r>
            <a:r>
              <a:rPr lang="en-US" sz="2000" u="sng" dirty="0" smtClean="0"/>
              <a:t>dedicated</a:t>
            </a:r>
            <a:r>
              <a:rPr lang="en-US" sz="2000" dirty="0" smtClean="0"/>
              <a:t> and not shared</a:t>
            </a:r>
          </a:p>
          <a:p>
            <a:pPr lvl="2"/>
            <a:r>
              <a:rPr lang="en-US" sz="2000" dirty="0" smtClean="0"/>
              <a:t> Verify that the overall load on the physical server </a:t>
            </a:r>
            <a:r>
              <a:rPr lang="en-US" sz="2000" dirty="0" smtClean="0"/>
              <a:t>is balanced </a:t>
            </a:r>
            <a:r>
              <a:rPr lang="en-US" sz="2000" dirty="0" smtClean="0"/>
              <a:t>as NVRs take much more resources to run than typical IT servers</a:t>
            </a:r>
          </a:p>
          <a:p>
            <a:pPr lvl="2"/>
            <a:r>
              <a:rPr lang="en-US" sz="2000" dirty="0" smtClean="0"/>
              <a:t>Currently VM redundancy has not been tested but should be supported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116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3">
      <a:dk1>
        <a:srgbClr val="4D4D4D"/>
      </a:dk1>
      <a:lt1>
        <a:srgbClr val="FFFFFF"/>
      </a:lt1>
      <a:dk2>
        <a:srgbClr val="4D4D4D"/>
      </a:dk2>
      <a:lt2>
        <a:srgbClr val="ED1313"/>
      </a:lt2>
      <a:accent1>
        <a:srgbClr val="0AA6F4"/>
      </a:accent1>
      <a:accent2>
        <a:srgbClr val="098FE1"/>
      </a:accent2>
      <a:accent3>
        <a:srgbClr val="FFFFFF"/>
      </a:accent3>
      <a:accent4>
        <a:srgbClr val="404040"/>
      </a:accent4>
      <a:accent5>
        <a:srgbClr val="AAD0F8"/>
      </a:accent5>
      <a:accent6>
        <a:srgbClr val="0781CC"/>
      </a:accent6>
      <a:hlink>
        <a:srgbClr val="0471B4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188D7"/>
        </a:lt2>
        <a:accent1>
          <a:srgbClr val="4C9CD2"/>
        </a:accent1>
        <a:accent2>
          <a:srgbClr val="84BEE6"/>
        </a:accent2>
        <a:accent3>
          <a:srgbClr val="FFFFFF"/>
        </a:accent3>
        <a:accent4>
          <a:srgbClr val="404040"/>
        </a:accent4>
        <a:accent5>
          <a:srgbClr val="B2CBE5"/>
        </a:accent5>
        <a:accent6>
          <a:srgbClr val="77ACD0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190F1"/>
        </a:lt2>
        <a:accent1>
          <a:srgbClr val="1FA4FF"/>
        </a:accent1>
        <a:accent2>
          <a:srgbClr val="21C5FF"/>
        </a:accent2>
        <a:accent3>
          <a:srgbClr val="FFFFFF"/>
        </a:accent3>
        <a:accent4>
          <a:srgbClr val="404040"/>
        </a:accent4>
        <a:accent5>
          <a:srgbClr val="ABCFFF"/>
        </a:accent5>
        <a:accent6>
          <a:srgbClr val="1DB2E7"/>
        </a:accent6>
        <a:hlink>
          <a:srgbClr val="21D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5BE2"/>
        </a:lt2>
        <a:accent1>
          <a:srgbClr val="1F84FF"/>
        </a:accent1>
        <a:accent2>
          <a:srgbClr val="21AAFF"/>
        </a:accent2>
        <a:accent3>
          <a:srgbClr val="FFFFFF"/>
        </a:accent3>
        <a:accent4>
          <a:srgbClr val="404040"/>
        </a:accent4>
        <a:accent5>
          <a:srgbClr val="ABC2FF"/>
        </a:accent5>
        <a:accent6>
          <a:srgbClr val="1D9AE7"/>
        </a:accent6>
        <a:hlink>
          <a:srgbClr val="21C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4A6E8"/>
        </a:lt2>
        <a:accent1>
          <a:srgbClr val="0C84F2"/>
        </a:accent1>
        <a:accent2>
          <a:srgbClr val="086BE2"/>
        </a:accent2>
        <a:accent3>
          <a:srgbClr val="FFFFFF"/>
        </a:accent3>
        <a:accent4>
          <a:srgbClr val="404040"/>
        </a:accent4>
        <a:accent5>
          <a:srgbClr val="AAC2F7"/>
        </a:accent5>
        <a:accent6>
          <a:srgbClr val="0660CD"/>
        </a:accent6>
        <a:hlink>
          <a:srgbClr val="0454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4BDE8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ED1313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263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powerpoint-template</vt:lpstr>
      <vt:lpstr>Virtual Machines</vt:lpstr>
      <vt:lpstr>Virtual Machines</vt:lpstr>
      <vt:lpstr>Virtual Machines</vt:lpstr>
      <vt:lpstr>Virtual Machines</vt:lpstr>
      <vt:lpstr>Virtual Machines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Machines</dc:title>
  <dc:creator>garazi</dc:creator>
  <cp:lastModifiedBy>garazi</cp:lastModifiedBy>
  <cp:revision>2</cp:revision>
  <dcterms:created xsi:type="dcterms:W3CDTF">2012-10-16T20:04:36Z</dcterms:created>
  <dcterms:modified xsi:type="dcterms:W3CDTF">2013-12-14T19:20:36Z</dcterms:modified>
</cp:coreProperties>
</file>